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7" d="100"/>
          <a:sy n="77" d="100"/>
        </p:scale>
        <p:origin x="-190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F59160B9-B66F-F041-A8B9-7D0DCF5CFF7E}" type="datetimeFigureOut">
              <a:rPr lang="en-US" smtClean="0"/>
              <a:t>5/18/14</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494E497-4CFE-9047-866E-108E20699F2A}"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9160B9-B66F-F041-A8B9-7D0DCF5CFF7E}" type="datetimeFigureOut">
              <a:rPr lang="en-US" smtClean="0"/>
              <a:t>5/18/14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4E497-4CFE-9047-866E-108E20699F2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9160B9-B66F-F041-A8B9-7D0DCF5CFF7E}" type="datetimeFigureOut">
              <a:rPr lang="en-US" smtClean="0"/>
              <a:t>5/18/14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4E497-4CFE-9047-866E-108E20699F2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59160B9-B66F-F041-A8B9-7D0DCF5CFF7E}" type="datetimeFigureOut">
              <a:rPr lang="en-US" smtClean="0"/>
              <a:t>5/18/14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94E497-4CFE-9047-866E-108E20699F2A}"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9160B9-B66F-F041-A8B9-7D0DCF5CFF7E}" type="datetimeFigureOut">
              <a:rPr lang="en-US" smtClean="0"/>
              <a:t>5/18/14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94E497-4CFE-9047-866E-108E20699F2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9160B9-B66F-F041-A8B9-7D0DCF5CFF7E}" type="datetimeFigureOut">
              <a:rPr lang="en-US" smtClean="0"/>
              <a:t>5/18/14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94E497-4CFE-9047-866E-108E20699F2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9160B9-B66F-F041-A8B9-7D0DCF5CFF7E}" type="datetimeFigureOut">
              <a:rPr lang="en-US" smtClean="0"/>
              <a:t>5/18/14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94E497-4CFE-9047-866E-108E20699F2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59160B9-B66F-F041-A8B9-7D0DCF5CFF7E}" type="datetimeFigureOut">
              <a:rPr lang="en-US" smtClean="0"/>
              <a:t>5/18/14</a:t>
            </a:fld>
            <a:endParaRPr lang="en-US"/>
          </a:p>
        </p:txBody>
      </p:sp>
      <p:sp>
        <p:nvSpPr>
          <p:cNvPr id="7" name="Slide Number Placeholder 6"/>
          <p:cNvSpPr>
            <a:spLocks noGrp="1"/>
          </p:cNvSpPr>
          <p:nvPr>
            <p:ph type="sldNum" sz="quarter" idx="12"/>
          </p:nvPr>
        </p:nvSpPr>
        <p:spPr/>
        <p:txBody>
          <a:bodyPr/>
          <a:lstStyle/>
          <a:p>
            <a:fld id="{0494E497-4CFE-9047-866E-108E20699F2A}"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9160B9-B66F-F041-A8B9-7D0DCF5CFF7E}" type="datetimeFigureOut">
              <a:rPr lang="en-US" smtClean="0"/>
              <a:t>5/18/14</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0494E497-4CFE-9047-866E-108E20699F2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9160B9-B66F-F041-A8B9-7D0DCF5CFF7E}" type="datetimeFigureOut">
              <a:rPr lang="en-US" smtClean="0"/>
              <a:t>5/18/14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4E497-4CFE-9047-866E-108E20699F2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9160B9-B66F-F041-A8B9-7D0DCF5CFF7E}" type="datetimeFigureOut">
              <a:rPr lang="en-US" smtClean="0"/>
              <a:t>5/18/14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4E497-4CFE-9047-866E-108E20699F2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F59160B9-B66F-F041-A8B9-7D0DCF5CFF7E}" type="datetimeFigureOut">
              <a:rPr lang="en-US" smtClean="0"/>
              <a:t>5/18/14</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494E497-4CFE-9047-866E-108E20699F2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775288"/>
            <a:ext cx="4057586" cy="3693319"/>
          </a:xfrm>
          <a:prstGeom prst="rect">
            <a:avLst/>
          </a:prstGeom>
          <a:noFill/>
        </p:spPr>
        <p:txBody>
          <a:bodyPr wrap="square" rtlCol="0">
            <a:spAutoFit/>
          </a:bodyPr>
          <a:lstStyle/>
          <a:p>
            <a:r>
              <a:rPr lang="en-US" b="1" dirty="0" smtClean="0"/>
              <a:t>The Single Story Perspective</a:t>
            </a:r>
          </a:p>
          <a:p>
            <a:endParaRPr lang="en-US" dirty="0"/>
          </a:p>
          <a:p>
            <a:pPr marL="342900" indent="-342900">
              <a:buFont typeface="+mj-lt"/>
              <a:buAutoNum type="arabicPeriod"/>
            </a:pPr>
            <a:r>
              <a:rPr lang="en-US" dirty="0" smtClean="0"/>
              <a:t>The Bible is one big </a:t>
            </a:r>
            <a:r>
              <a:rPr lang="en-US" dirty="0" smtClean="0"/>
              <a:t>story</a:t>
            </a:r>
          </a:p>
          <a:p>
            <a:pPr marL="342900" indent="-342900">
              <a:buFont typeface="+mj-lt"/>
              <a:buAutoNum type="arabicPeriod"/>
            </a:pPr>
            <a:endParaRPr lang="en-US" dirty="0"/>
          </a:p>
          <a:p>
            <a:pPr marL="342900" indent="-342900">
              <a:buFont typeface="+mj-lt"/>
              <a:buAutoNum type="arabicPeriod"/>
            </a:pPr>
            <a:r>
              <a:rPr lang="en-US" dirty="0" smtClean="0"/>
              <a:t>The </a:t>
            </a:r>
            <a:r>
              <a:rPr lang="en-US" dirty="0" smtClean="0"/>
              <a:t>story has a plot line – what is the plot line</a:t>
            </a:r>
            <a:r>
              <a:rPr lang="en-US" dirty="0" smtClean="0"/>
              <a:t>?</a:t>
            </a:r>
          </a:p>
          <a:p>
            <a:pPr marL="342900" indent="-342900">
              <a:buFont typeface="+mj-lt"/>
              <a:buAutoNum type="arabicPeriod"/>
            </a:pPr>
            <a:endParaRPr lang="en-US" dirty="0"/>
          </a:p>
          <a:p>
            <a:pPr marL="342900" indent="-342900">
              <a:buFont typeface="+mj-lt"/>
              <a:buAutoNum type="arabicPeriod"/>
            </a:pPr>
            <a:r>
              <a:rPr lang="en-US" dirty="0" smtClean="0"/>
              <a:t>The </a:t>
            </a:r>
            <a:r>
              <a:rPr lang="en-US" dirty="0" smtClean="0"/>
              <a:t>theme of this story is God’s grace: Jesus’ rescue of sinners and redemption of the </a:t>
            </a:r>
            <a:r>
              <a:rPr lang="en-US" dirty="0" smtClean="0"/>
              <a:t>world</a:t>
            </a:r>
          </a:p>
          <a:p>
            <a:endParaRPr lang="en-US" dirty="0" smtClean="0"/>
          </a:p>
          <a:p>
            <a:pPr marL="342900" indent="-342900">
              <a:buFont typeface="+mj-lt"/>
              <a:buAutoNum type="arabicPeriod"/>
            </a:pPr>
            <a:r>
              <a:rPr lang="en-US" dirty="0" smtClean="0"/>
              <a:t>We </a:t>
            </a:r>
            <a:r>
              <a:rPr lang="en-US" dirty="0" smtClean="0"/>
              <a:t>are all participants in this ongoing story</a:t>
            </a:r>
            <a:endParaRPr lang="en-US" dirty="0"/>
          </a:p>
        </p:txBody>
      </p:sp>
    </p:spTree>
    <p:extLst>
      <p:ext uri="{BB962C8B-B14F-4D97-AF65-F5344CB8AC3E}">
        <p14:creationId xmlns:p14="http://schemas.microsoft.com/office/powerpoint/2010/main" val="15804401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362900"/>
            <a:ext cx="4057586" cy="5909311"/>
          </a:xfrm>
          <a:prstGeom prst="rect">
            <a:avLst/>
          </a:prstGeom>
          <a:noFill/>
        </p:spPr>
        <p:txBody>
          <a:bodyPr wrap="square" rtlCol="0">
            <a:spAutoFit/>
          </a:bodyPr>
          <a:lstStyle/>
          <a:p>
            <a:r>
              <a:rPr lang="en-US" b="1" dirty="0" smtClean="0"/>
              <a:t>Four Questions That Define</a:t>
            </a:r>
          </a:p>
          <a:p>
            <a:r>
              <a:rPr lang="en-US" b="1" dirty="0" smtClean="0"/>
              <a:t>Everyone’s Worldview</a:t>
            </a:r>
          </a:p>
          <a:p>
            <a:endParaRPr lang="en-US" dirty="0" smtClean="0"/>
          </a:p>
          <a:p>
            <a:pPr marL="342900" indent="-342900">
              <a:buFont typeface="+mj-lt"/>
              <a:buAutoNum type="arabicPeriod"/>
            </a:pPr>
            <a:r>
              <a:rPr lang="en-US" dirty="0" smtClean="0"/>
              <a:t>How did it all begin?</a:t>
            </a:r>
          </a:p>
          <a:p>
            <a:pPr marL="342900" indent="-342900">
              <a:buFont typeface="+mj-lt"/>
              <a:buAutoNum type="arabicPeriod"/>
            </a:pPr>
            <a:endParaRPr lang="en-US" dirty="0"/>
          </a:p>
          <a:p>
            <a:pPr marL="342900" indent="-342900">
              <a:buFont typeface="+mj-lt"/>
              <a:buAutoNum type="arabicPeriod"/>
            </a:pPr>
            <a:r>
              <a:rPr lang="en-US" dirty="0" smtClean="0"/>
              <a:t>What went wrong?</a:t>
            </a:r>
          </a:p>
          <a:p>
            <a:pPr marL="342900" indent="-342900">
              <a:buFont typeface="+mj-lt"/>
              <a:buAutoNum type="arabicPeriod"/>
            </a:pPr>
            <a:endParaRPr lang="en-US" dirty="0"/>
          </a:p>
          <a:p>
            <a:pPr marL="342900" indent="-342900">
              <a:buFont typeface="+mj-lt"/>
              <a:buAutoNum type="arabicPeriod"/>
            </a:pPr>
            <a:r>
              <a:rPr lang="en-US" dirty="0" smtClean="0"/>
              <a:t>Is there any hope?</a:t>
            </a:r>
          </a:p>
          <a:p>
            <a:pPr marL="342900" indent="-342900">
              <a:buFont typeface="+mj-lt"/>
              <a:buAutoNum type="arabicPeriod"/>
            </a:pPr>
            <a:endParaRPr lang="en-US" dirty="0"/>
          </a:p>
          <a:p>
            <a:pPr marL="342900" indent="-342900">
              <a:buFont typeface="+mj-lt"/>
              <a:buAutoNum type="arabicPeriod"/>
            </a:pPr>
            <a:r>
              <a:rPr lang="en-US" dirty="0" smtClean="0"/>
              <a:t>What will the future hold?</a:t>
            </a:r>
          </a:p>
          <a:p>
            <a:pPr marL="342900" indent="-342900">
              <a:buFont typeface="+mj-lt"/>
              <a:buAutoNum type="arabicPeriod"/>
            </a:pPr>
            <a:endParaRPr lang="en-US" dirty="0"/>
          </a:p>
          <a:p>
            <a:r>
              <a:rPr lang="en-US" dirty="0" smtClean="0"/>
              <a:t>This is, in one word, our worldview.</a:t>
            </a:r>
          </a:p>
          <a:p>
            <a:endParaRPr lang="en-US" dirty="0"/>
          </a:p>
          <a:p>
            <a:r>
              <a:rPr lang="en-US" dirty="0" smtClean="0"/>
              <a:t>“All people (including little children) have to understand and respond to these truths of the biblical worldview, and turn from whatever false ideas they have put in place of God’s truth” James </a:t>
            </a:r>
            <a:r>
              <a:rPr lang="en-US" dirty="0" err="1" smtClean="0"/>
              <a:t>Barrs</a:t>
            </a:r>
            <a:r>
              <a:rPr lang="en-US" dirty="0" smtClean="0"/>
              <a:t> and Francis </a:t>
            </a:r>
            <a:r>
              <a:rPr lang="en-US" dirty="0" err="1" smtClean="0"/>
              <a:t>Shaeffer</a:t>
            </a:r>
            <a:r>
              <a:rPr lang="en-US" dirty="0" smtClean="0"/>
              <a:t> </a:t>
            </a:r>
            <a:endParaRPr lang="en-US" dirty="0"/>
          </a:p>
          <a:p>
            <a:endParaRPr lang="en-US" dirty="0"/>
          </a:p>
        </p:txBody>
      </p:sp>
    </p:spTree>
    <p:extLst>
      <p:ext uri="{BB962C8B-B14F-4D97-AF65-F5344CB8AC3E}">
        <p14:creationId xmlns:p14="http://schemas.microsoft.com/office/powerpoint/2010/main" val="38187278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296919"/>
            <a:ext cx="4057586" cy="5909311"/>
          </a:xfrm>
          <a:prstGeom prst="rect">
            <a:avLst/>
          </a:prstGeom>
          <a:noFill/>
        </p:spPr>
        <p:txBody>
          <a:bodyPr wrap="square" rtlCol="0">
            <a:spAutoFit/>
          </a:bodyPr>
          <a:lstStyle/>
          <a:p>
            <a:endParaRPr lang="en-US" b="1" dirty="0" smtClean="0"/>
          </a:p>
          <a:p>
            <a:r>
              <a:rPr lang="en-US" b="1" dirty="0" smtClean="0"/>
              <a:t>How Did It All Begin </a:t>
            </a:r>
            <a:r>
              <a:rPr lang="en-US" b="1" dirty="0" smtClean="0">
                <a:sym typeface="Wingdings"/>
              </a:rPr>
              <a:t> Creation</a:t>
            </a:r>
          </a:p>
          <a:p>
            <a:endParaRPr lang="en-US" b="1" dirty="0">
              <a:sym typeface="Wingdings"/>
            </a:endParaRPr>
          </a:p>
          <a:p>
            <a:r>
              <a:rPr lang="en-US" dirty="0" smtClean="0">
                <a:sym typeface="Wingdings"/>
              </a:rPr>
              <a:t>God</a:t>
            </a:r>
          </a:p>
          <a:p>
            <a:pPr marL="285750" indent="-285750">
              <a:buFont typeface="Arial"/>
              <a:buChar char="•"/>
            </a:pPr>
            <a:r>
              <a:rPr lang="en-US" dirty="0" smtClean="0">
                <a:sym typeface="Wingdings"/>
              </a:rPr>
              <a:t>Gen 1:1 </a:t>
            </a:r>
          </a:p>
          <a:p>
            <a:pPr marL="285750" indent="-285750">
              <a:buFont typeface="Arial"/>
              <a:buChar char="•"/>
            </a:pPr>
            <a:r>
              <a:rPr lang="en-US" dirty="0" smtClean="0">
                <a:sym typeface="Wingdings"/>
              </a:rPr>
              <a:t>He is the Creator, King and Sovereign Ruler. He is holy, loving and righteous. </a:t>
            </a:r>
          </a:p>
          <a:p>
            <a:endParaRPr lang="en-US" dirty="0">
              <a:sym typeface="Wingdings"/>
            </a:endParaRPr>
          </a:p>
          <a:p>
            <a:r>
              <a:rPr lang="en-US" dirty="0" smtClean="0">
                <a:sym typeface="Wingdings"/>
              </a:rPr>
              <a:t>Creation</a:t>
            </a:r>
          </a:p>
          <a:p>
            <a:pPr marL="285750" indent="-285750">
              <a:buFont typeface="Arial"/>
              <a:buChar char="•"/>
            </a:pPr>
            <a:r>
              <a:rPr lang="en-US" dirty="0" smtClean="0">
                <a:sym typeface="Wingdings"/>
              </a:rPr>
              <a:t>Psalm 102:25</a:t>
            </a:r>
          </a:p>
          <a:p>
            <a:pPr marL="285750" indent="-285750">
              <a:buFont typeface="Arial"/>
              <a:buChar char="•"/>
            </a:pPr>
            <a:r>
              <a:rPr lang="en-US" dirty="0" smtClean="0">
                <a:sym typeface="Wingdings"/>
              </a:rPr>
              <a:t>Creation exists because God called it into being. All of creation was made for one specific purpose: to glorify God. </a:t>
            </a:r>
          </a:p>
          <a:p>
            <a:endParaRPr lang="en-US" dirty="0">
              <a:sym typeface="Wingdings"/>
            </a:endParaRPr>
          </a:p>
          <a:p>
            <a:r>
              <a:rPr lang="en-US" dirty="0" smtClean="0">
                <a:sym typeface="Wingdings"/>
              </a:rPr>
              <a:t>Harmony </a:t>
            </a:r>
          </a:p>
          <a:p>
            <a:pPr marL="285750" indent="-285750">
              <a:buFont typeface="Arial"/>
              <a:buChar char="•"/>
            </a:pPr>
            <a:r>
              <a:rPr lang="en-US" dirty="0" smtClean="0">
                <a:sym typeface="Wingdings"/>
              </a:rPr>
              <a:t>Gen 1:31</a:t>
            </a:r>
          </a:p>
          <a:p>
            <a:pPr marL="285750" indent="-285750">
              <a:buFont typeface="Arial"/>
              <a:buChar char="•"/>
            </a:pPr>
            <a:r>
              <a:rPr lang="en-US" dirty="0" smtClean="0">
                <a:sym typeface="Wingdings"/>
              </a:rPr>
              <a:t>Everything God created worked together perfectly. There was no pain, suffering or death. </a:t>
            </a:r>
            <a:endParaRPr lang="en-US" dirty="0" smtClean="0"/>
          </a:p>
        </p:txBody>
      </p:sp>
    </p:spTree>
    <p:extLst>
      <p:ext uri="{BB962C8B-B14F-4D97-AF65-F5344CB8AC3E}">
        <p14:creationId xmlns:p14="http://schemas.microsoft.com/office/powerpoint/2010/main" val="411803141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296919"/>
            <a:ext cx="4057586" cy="5078314"/>
          </a:xfrm>
          <a:prstGeom prst="rect">
            <a:avLst/>
          </a:prstGeom>
          <a:noFill/>
        </p:spPr>
        <p:txBody>
          <a:bodyPr wrap="square" rtlCol="0">
            <a:spAutoFit/>
          </a:bodyPr>
          <a:lstStyle/>
          <a:p>
            <a:endParaRPr lang="en-US" b="1" dirty="0" smtClean="0"/>
          </a:p>
          <a:p>
            <a:r>
              <a:rPr lang="en-US" b="1" dirty="0" smtClean="0"/>
              <a:t>What Went Wrong </a:t>
            </a:r>
            <a:r>
              <a:rPr lang="en-US" b="1" dirty="0" smtClean="0">
                <a:sym typeface="Wingdings"/>
              </a:rPr>
              <a:t> The Fall </a:t>
            </a:r>
          </a:p>
          <a:p>
            <a:endParaRPr lang="en-US" b="1" dirty="0" smtClean="0">
              <a:sym typeface="Wingdings"/>
            </a:endParaRPr>
          </a:p>
          <a:p>
            <a:r>
              <a:rPr lang="en-US" dirty="0" smtClean="0">
                <a:sym typeface="Wingdings"/>
              </a:rPr>
              <a:t>Genesis 2:16-17 explained: </a:t>
            </a:r>
          </a:p>
          <a:p>
            <a:endParaRPr lang="en-US" dirty="0" smtClean="0">
              <a:sym typeface="Wingdings"/>
            </a:endParaRPr>
          </a:p>
          <a:p>
            <a:r>
              <a:rPr lang="en-US" dirty="0" smtClean="0">
                <a:sym typeface="Wingdings"/>
              </a:rPr>
              <a:t>“But why did God not want them to eat from the tree of knowledge of good and evil? Surely it is good to know the difference between right and wrong? Yes, but the ‘knowledge of good and evil’ refers not simply to knowing what is right and wrong, but rather to deciding what is right and wrong. Their sin is that of law-making, not just that of law-breaking.” Vaughan Roberts</a:t>
            </a:r>
            <a:endParaRPr lang="en-US" dirty="0">
              <a:sym typeface="Wingdings"/>
            </a:endParaRPr>
          </a:p>
          <a:p>
            <a:endParaRPr lang="en-US" b="1" dirty="0">
              <a:sym typeface="Wingdings"/>
            </a:endParaRPr>
          </a:p>
        </p:txBody>
      </p:sp>
    </p:spTree>
    <p:extLst>
      <p:ext uri="{BB962C8B-B14F-4D97-AF65-F5344CB8AC3E}">
        <p14:creationId xmlns:p14="http://schemas.microsoft.com/office/powerpoint/2010/main" val="78765487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296919"/>
            <a:ext cx="4057586" cy="6109364"/>
          </a:xfrm>
          <a:prstGeom prst="rect">
            <a:avLst/>
          </a:prstGeom>
          <a:noFill/>
        </p:spPr>
        <p:txBody>
          <a:bodyPr wrap="square" rtlCol="0">
            <a:spAutoFit/>
          </a:bodyPr>
          <a:lstStyle/>
          <a:p>
            <a:endParaRPr lang="en-US" sz="1700" b="1" dirty="0" smtClean="0"/>
          </a:p>
          <a:p>
            <a:r>
              <a:rPr lang="en-US" sz="1700" b="1" dirty="0" smtClean="0"/>
              <a:t>What Went Wrong </a:t>
            </a:r>
            <a:r>
              <a:rPr lang="en-US" sz="1700" b="1" dirty="0" smtClean="0">
                <a:sym typeface="Wingdings"/>
              </a:rPr>
              <a:t> The Fall </a:t>
            </a:r>
          </a:p>
          <a:p>
            <a:endParaRPr lang="en-US" sz="1700" b="1" dirty="0" smtClean="0">
              <a:sym typeface="Wingdings"/>
            </a:endParaRPr>
          </a:p>
          <a:p>
            <a:r>
              <a:rPr lang="en-US" sz="1700" dirty="0" smtClean="0">
                <a:sym typeface="Wingdings"/>
              </a:rPr>
              <a:t>Disobedience</a:t>
            </a:r>
          </a:p>
          <a:p>
            <a:pPr marL="285750" indent="-285750">
              <a:buFont typeface="Arial"/>
              <a:buChar char="•"/>
            </a:pPr>
            <a:r>
              <a:rPr lang="en-US" sz="1700" dirty="0" smtClean="0">
                <a:sym typeface="Wingdings"/>
              </a:rPr>
              <a:t>Gen 3:1</a:t>
            </a:r>
          </a:p>
          <a:p>
            <a:endParaRPr lang="en-US" sz="1700" dirty="0">
              <a:sym typeface="Wingdings"/>
            </a:endParaRPr>
          </a:p>
          <a:p>
            <a:r>
              <a:rPr lang="en-US" sz="1700" dirty="0" smtClean="0">
                <a:sym typeface="Wingdings"/>
              </a:rPr>
              <a:t>Consequence</a:t>
            </a:r>
          </a:p>
          <a:p>
            <a:pPr marL="285750" indent="-285750">
              <a:buFont typeface="Arial"/>
              <a:buChar char="•"/>
            </a:pPr>
            <a:r>
              <a:rPr lang="en-US" sz="1700" dirty="0" smtClean="0">
                <a:sym typeface="Wingdings"/>
              </a:rPr>
              <a:t>Guilt and Shame</a:t>
            </a:r>
          </a:p>
          <a:p>
            <a:pPr marL="285750" indent="-285750">
              <a:buFont typeface="Arial"/>
              <a:buChar char="•"/>
            </a:pPr>
            <a:r>
              <a:rPr lang="en-US" sz="1700" dirty="0" smtClean="0">
                <a:sym typeface="Wingdings"/>
              </a:rPr>
              <a:t>Hebrews 9:27</a:t>
            </a:r>
          </a:p>
          <a:p>
            <a:pPr marL="285750" indent="-285750">
              <a:buFont typeface="Arial"/>
              <a:buChar char="•"/>
            </a:pPr>
            <a:r>
              <a:rPr lang="en-US" sz="1700" dirty="0" smtClean="0">
                <a:sym typeface="Wingdings"/>
              </a:rPr>
              <a:t>Physical and Spiritual Death </a:t>
            </a:r>
          </a:p>
          <a:p>
            <a:pPr marL="285750" indent="-285750">
              <a:buFont typeface="Arial"/>
              <a:buChar char="•"/>
            </a:pPr>
            <a:r>
              <a:rPr lang="en-US" sz="1700" dirty="0" smtClean="0">
                <a:sym typeface="Wingdings"/>
              </a:rPr>
              <a:t>Rebels on the run  Gen 3:7-8</a:t>
            </a:r>
          </a:p>
          <a:p>
            <a:pPr marL="285750" indent="-285750">
              <a:buFont typeface="Arial"/>
              <a:buChar char="•"/>
            </a:pPr>
            <a:r>
              <a:rPr lang="en-US" sz="1700" dirty="0" smtClean="0">
                <a:sym typeface="Wingdings"/>
              </a:rPr>
              <a:t>A broken creation  Rom 8:19-21</a:t>
            </a:r>
          </a:p>
          <a:p>
            <a:pPr marL="285750" indent="-285750">
              <a:buFont typeface="Arial"/>
              <a:buChar char="•"/>
            </a:pPr>
            <a:r>
              <a:rPr lang="en-US" sz="1700" dirty="0" smtClean="0">
                <a:sym typeface="Wingdings"/>
              </a:rPr>
              <a:t>Dysfunctional relationships  Gen 6:5</a:t>
            </a:r>
          </a:p>
          <a:p>
            <a:pPr marL="285750" indent="-285750">
              <a:buFont typeface="Arial"/>
              <a:buChar char="•"/>
            </a:pPr>
            <a:endParaRPr lang="en-US" sz="1700" dirty="0">
              <a:sym typeface="Wingdings"/>
            </a:endParaRPr>
          </a:p>
          <a:p>
            <a:r>
              <a:rPr lang="en-US" sz="1700" dirty="0" smtClean="0">
                <a:sym typeface="Wingdings"/>
              </a:rPr>
              <a:t>“When Adam and Eve fell, the entire cosmos fell with them” Paul Tripp</a:t>
            </a:r>
          </a:p>
          <a:p>
            <a:endParaRPr lang="en-US" sz="1700" dirty="0">
              <a:sym typeface="Wingdings"/>
            </a:endParaRPr>
          </a:p>
          <a:p>
            <a:r>
              <a:rPr lang="en-US" sz="1700" dirty="0" smtClean="0">
                <a:sym typeface="Wingdings"/>
              </a:rPr>
              <a:t>Need</a:t>
            </a:r>
          </a:p>
          <a:p>
            <a:pPr marL="285750" indent="-285750">
              <a:buFont typeface="Arial"/>
              <a:buChar char="•"/>
            </a:pPr>
            <a:r>
              <a:rPr lang="en-US" sz="1700" dirty="0" smtClean="0">
                <a:sym typeface="Wingdings"/>
              </a:rPr>
              <a:t>Rom 3:10, 19, 23</a:t>
            </a:r>
          </a:p>
          <a:p>
            <a:pPr marL="285750" indent="-285750">
              <a:buFont typeface="Arial"/>
              <a:buChar char="•"/>
            </a:pPr>
            <a:r>
              <a:rPr lang="en-US" sz="1700" dirty="0" smtClean="0">
                <a:sym typeface="Wingdings"/>
              </a:rPr>
              <a:t>We are far more flawed and far more sinful that we can dare imagine. </a:t>
            </a:r>
            <a:endParaRPr lang="en-US" sz="1700" dirty="0">
              <a:sym typeface="Wingdings"/>
            </a:endParaRPr>
          </a:p>
        </p:txBody>
      </p:sp>
    </p:spTree>
    <p:extLst>
      <p:ext uri="{BB962C8B-B14F-4D97-AF65-F5344CB8AC3E}">
        <p14:creationId xmlns:p14="http://schemas.microsoft.com/office/powerpoint/2010/main" val="47921913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296919"/>
            <a:ext cx="4057586" cy="4493538"/>
          </a:xfrm>
          <a:prstGeom prst="rect">
            <a:avLst/>
          </a:prstGeom>
          <a:noFill/>
        </p:spPr>
        <p:txBody>
          <a:bodyPr wrap="square" rtlCol="0">
            <a:spAutoFit/>
          </a:bodyPr>
          <a:lstStyle/>
          <a:p>
            <a:endParaRPr lang="en-US" b="1" dirty="0" smtClean="0"/>
          </a:p>
          <a:p>
            <a:r>
              <a:rPr lang="en-US" b="1" dirty="0" smtClean="0"/>
              <a:t>How does the Bible define/describe sin? </a:t>
            </a:r>
          </a:p>
          <a:p>
            <a:endParaRPr lang="en-US" sz="1700" b="1" dirty="0">
              <a:sym typeface="Wingdings"/>
            </a:endParaRPr>
          </a:p>
          <a:p>
            <a:endParaRPr lang="en-US" sz="1700" b="1" dirty="0" smtClean="0">
              <a:sym typeface="Wingdings"/>
            </a:endParaRPr>
          </a:p>
          <a:p>
            <a:r>
              <a:rPr lang="en-US" b="1" dirty="0" smtClean="0">
                <a:sym typeface="Wingdings"/>
              </a:rPr>
              <a:t>Our Desperate State</a:t>
            </a:r>
          </a:p>
          <a:p>
            <a:endParaRPr lang="en-US" b="1" dirty="0" smtClean="0">
              <a:sym typeface="Wingdings"/>
            </a:endParaRPr>
          </a:p>
          <a:p>
            <a:r>
              <a:rPr lang="en-US" dirty="0" smtClean="0">
                <a:sym typeface="Wingdings"/>
              </a:rPr>
              <a:t>Our sin separates us from God, causing a gigantic need. Unless our sin problem is solved, we will be separated from God permanently. We must somehow be reconciled to our Creator or suffer eternal separation and punishment from God, which is called Hell. </a:t>
            </a:r>
          </a:p>
        </p:txBody>
      </p:sp>
    </p:spTree>
    <p:extLst>
      <p:ext uri="{BB962C8B-B14F-4D97-AF65-F5344CB8AC3E}">
        <p14:creationId xmlns:p14="http://schemas.microsoft.com/office/powerpoint/2010/main" val="249573976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296919"/>
            <a:ext cx="4057586" cy="7017307"/>
          </a:xfrm>
          <a:prstGeom prst="rect">
            <a:avLst/>
          </a:prstGeom>
          <a:noFill/>
        </p:spPr>
        <p:txBody>
          <a:bodyPr wrap="square" rtlCol="0">
            <a:spAutoFit/>
          </a:bodyPr>
          <a:lstStyle/>
          <a:p>
            <a:r>
              <a:rPr lang="en-US" b="1" dirty="0" smtClean="0">
                <a:sym typeface="Wingdings"/>
              </a:rPr>
              <a:t>Is There Any Hope  The Rescue</a:t>
            </a:r>
          </a:p>
          <a:p>
            <a:endParaRPr lang="en-US" b="1" dirty="0">
              <a:sym typeface="Wingdings"/>
            </a:endParaRPr>
          </a:p>
          <a:p>
            <a:pPr marL="285750" indent="-285750">
              <a:buFont typeface="Arial"/>
              <a:buChar char="•"/>
            </a:pPr>
            <a:r>
              <a:rPr lang="en-US" dirty="0" smtClean="0">
                <a:sym typeface="Wingdings"/>
              </a:rPr>
              <a:t>The Promise mentioned  Gen 3:15</a:t>
            </a:r>
          </a:p>
          <a:p>
            <a:endParaRPr lang="en-US" dirty="0">
              <a:sym typeface="Wingdings"/>
            </a:endParaRPr>
          </a:p>
          <a:p>
            <a:r>
              <a:rPr lang="en-US" dirty="0" smtClean="0">
                <a:sym typeface="Wingdings"/>
              </a:rPr>
              <a:t>The Bible is one long and detailed answer to one short and crucial question: Who is that Seed who was promised to come?</a:t>
            </a:r>
          </a:p>
          <a:p>
            <a:endParaRPr lang="en-US" dirty="0">
              <a:sym typeface="Wingdings"/>
            </a:endParaRPr>
          </a:p>
          <a:p>
            <a:pPr marL="285750" indent="-285750">
              <a:buFont typeface="Arial"/>
              <a:buChar char="•"/>
            </a:pPr>
            <a:r>
              <a:rPr lang="en-US" dirty="0" smtClean="0">
                <a:sym typeface="Wingdings"/>
              </a:rPr>
              <a:t>The Plan unfolds  Matt 1:1</a:t>
            </a:r>
          </a:p>
          <a:p>
            <a:endParaRPr lang="en-US" dirty="0" smtClean="0">
              <a:sym typeface="Wingdings"/>
            </a:endParaRPr>
          </a:p>
          <a:p>
            <a:pPr marL="285750" indent="-285750">
              <a:buFont typeface="Arial"/>
              <a:buChar char="•"/>
            </a:pPr>
            <a:r>
              <a:rPr lang="en-US" dirty="0" smtClean="0">
                <a:sym typeface="Wingdings"/>
              </a:rPr>
              <a:t>The Promise defined  1 </a:t>
            </a:r>
            <a:r>
              <a:rPr lang="en-US" dirty="0" err="1" smtClean="0">
                <a:sym typeface="Wingdings"/>
              </a:rPr>
              <a:t>Cor</a:t>
            </a:r>
            <a:r>
              <a:rPr lang="en-US" dirty="0" smtClean="0">
                <a:sym typeface="Wingdings"/>
              </a:rPr>
              <a:t> 15:1-5</a:t>
            </a:r>
          </a:p>
          <a:p>
            <a:endParaRPr lang="en-US" dirty="0" smtClean="0">
              <a:sym typeface="Wingdings"/>
            </a:endParaRPr>
          </a:p>
          <a:p>
            <a:pPr marL="285750" indent="-285750">
              <a:buFont typeface="Arial"/>
              <a:buChar char="•"/>
            </a:pPr>
            <a:r>
              <a:rPr lang="en-US" dirty="0" smtClean="0">
                <a:sym typeface="Wingdings"/>
              </a:rPr>
              <a:t>The Promise kept  Luke 19:10; 1 Peter 3:18; Gal 1:4</a:t>
            </a:r>
          </a:p>
          <a:p>
            <a:pPr marL="285750" indent="-285750">
              <a:buFont typeface="Arial"/>
              <a:buChar char="•"/>
            </a:pPr>
            <a:endParaRPr lang="en-US" dirty="0">
              <a:sym typeface="Wingdings"/>
            </a:endParaRPr>
          </a:p>
          <a:p>
            <a:r>
              <a:rPr lang="en-US" dirty="0" smtClean="0">
                <a:sym typeface="Wingdings"/>
              </a:rPr>
              <a:t>“We need someone to be good in our place, to suffer what we deserve to suffer, and to live the righteous life we should have lived.” Elyse Fitzpatrick </a:t>
            </a:r>
          </a:p>
          <a:p>
            <a:pPr marL="285750" indent="-285750">
              <a:buFont typeface="Arial"/>
              <a:buChar char="•"/>
            </a:pPr>
            <a:endParaRPr lang="en-US" dirty="0">
              <a:sym typeface="Wingdings"/>
            </a:endParaRPr>
          </a:p>
          <a:p>
            <a:pPr marL="285750" indent="-285750">
              <a:buFont typeface="Arial"/>
              <a:buChar char="•"/>
            </a:pPr>
            <a:endParaRPr lang="en-US" dirty="0" smtClean="0">
              <a:sym typeface="Wingdings"/>
            </a:endParaRPr>
          </a:p>
        </p:txBody>
      </p:sp>
    </p:spTree>
    <p:extLst>
      <p:ext uri="{BB962C8B-B14F-4D97-AF65-F5344CB8AC3E}">
        <p14:creationId xmlns:p14="http://schemas.microsoft.com/office/powerpoint/2010/main" val="90610923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296919"/>
            <a:ext cx="4057586" cy="6186310"/>
          </a:xfrm>
          <a:prstGeom prst="rect">
            <a:avLst/>
          </a:prstGeom>
          <a:noFill/>
        </p:spPr>
        <p:txBody>
          <a:bodyPr wrap="square" rtlCol="0">
            <a:spAutoFit/>
          </a:bodyPr>
          <a:lstStyle/>
          <a:p>
            <a:r>
              <a:rPr lang="en-US" b="1" dirty="0" smtClean="0">
                <a:sym typeface="Wingdings"/>
              </a:rPr>
              <a:t>How do we experience this Rescue?</a:t>
            </a:r>
          </a:p>
          <a:p>
            <a:endParaRPr lang="en-US" b="1" dirty="0">
              <a:sym typeface="Wingdings"/>
            </a:endParaRPr>
          </a:p>
          <a:p>
            <a:r>
              <a:rPr lang="en-US" dirty="0" smtClean="0">
                <a:sym typeface="Wingdings"/>
              </a:rPr>
              <a:t>Admit to God your need</a:t>
            </a:r>
          </a:p>
          <a:p>
            <a:pPr marL="285750" indent="-285750">
              <a:buFont typeface="Arial"/>
              <a:buChar char="•"/>
            </a:pPr>
            <a:r>
              <a:rPr lang="en-US" dirty="0" smtClean="0">
                <a:sym typeface="Wingdings"/>
              </a:rPr>
              <a:t>We are in desperate need for our sin to be removed so that we can be reconciled to God (Luke 18:13)</a:t>
            </a:r>
          </a:p>
          <a:p>
            <a:pPr marL="285750" indent="-285750">
              <a:buFont typeface="Arial"/>
              <a:buChar char="•"/>
            </a:pPr>
            <a:endParaRPr lang="en-US" dirty="0">
              <a:sym typeface="Wingdings"/>
            </a:endParaRPr>
          </a:p>
          <a:p>
            <a:r>
              <a:rPr lang="en-US" dirty="0" smtClean="0">
                <a:sym typeface="Wingdings"/>
              </a:rPr>
              <a:t>Ask God to forgive you and help you turn from sin</a:t>
            </a:r>
          </a:p>
          <a:p>
            <a:pPr marL="285750" indent="-285750">
              <a:buFont typeface="Arial"/>
              <a:buChar char="•"/>
            </a:pPr>
            <a:r>
              <a:rPr lang="en-US" dirty="0" smtClean="0">
                <a:sym typeface="Wingdings"/>
              </a:rPr>
              <a:t>This is called repentance (Mark 1:15)</a:t>
            </a:r>
          </a:p>
          <a:p>
            <a:endParaRPr lang="en-US" dirty="0" smtClean="0">
              <a:sym typeface="Wingdings"/>
            </a:endParaRPr>
          </a:p>
          <a:p>
            <a:r>
              <a:rPr lang="en-US" dirty="0" smtClean="0">
                <a:sym typeface="Wingdings"/>
              </a:rPr>
              <a:t>Trust in Jesus Christ alone to rescue you</a:t>
            </a:r>
          </a:p>
          <a:p>
            <a:pPr marL="285750" indent="-285750">
              <a:buFont typeface="Arial"/>
              <a:buChar char="•"/>
            </a:pPr>
            <a:r>
              <a:rPr lang="en-US" dirty="0" smtClean="0">
                <a:sym typeface="Wingdings"/>
              </a:rPr>
              <a:t>Place your faith in God’s offer of rescue and redemption found in the sacrifice, death and resurrection of Jesus Christ (John 6:47; 1 </a:t>
            </a:r>
            <a:r>
              <a:rPr lang="en-US" dirty="0" err="1" smtClean="0">
                <a:sym typeface="Wingdings"/>
              </a:rPr>
              <a:t>Cor</a:t>
            </a:r>
            <a:r>
              <a:rPr lang="en-US" dirty="0" smtClean="0">
                <a:sym typeface="Wingdings"/>
              </a:rPr>
              <a:t> 15:1-5; </a:t>
            </a:r>
            <a:r>
              <a:rPr lang="en-US" dirty="0" err="1" smtClean="0">
                <a:sym typeface="Wingdings"/>
              </a:rPr>
              <a:t>Eph</a:t>
            </a:r>
            <a:r>
              <a:rPr lang="en-US" dirty="0" smtClean="0">
                <a:sym typeface="Wingdings"/>
              </a:rPr>
              <a:t> 2:8-9)</a:t>
            </a:r>
            <a:endParaRPr lang="en-US" dirty="0">
              <a:sym typeface="Wingdings"/>
            </a:endParaRPr>
          </a:p>
          <a:p>
            <a:pPr marL="285750" indent="-285750">
              <a:buFont typeface="Arial"/>
              <a:buChar char="•"/>
            </a:pPr>
            <a:endParaRPr lang="en-US" dirty="0" smtClean="0">
              <a:sym typeface="Wingdings"/>
            </a:endParaRPr>
          </a:p>
        </p:txBody>
      </p:sp>
    </p:spTree>
    <p:extLst>
      <p:ext uri="{BB962C8B-B14F-4D97-AF65-F5344CB8AC3E}">
        <p14:creationId xmlns:p14="http://schemas.microsoft.com/office/powerpoint/2010/main" val="333389991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296919"/>
            <a:ext cx="4057586" cy="4801315"/>
          </a:xfrm>
          <a:prstGeom prst="rect">
            <a:avLst/>
          </a:prstGeom>
          <a:noFill/>
        </p:spPr>
        <p:txBody>
          <a:bodyPr wrap="square" rtlCol="0">
            <a:spAutoFit/>
          </a:bodyPr>
          <a:lstStyle/>
          <a:p>
            <a:endParaRPr lang="en-US" b="1" dirty="0" smtClean="0">
              <a:sym typeface="Wingdings"/>
            </a:endParaRPr>
          </a:p>
          <a:p>
            <a:r>
              <a:rPr lang="en-US" b="1" dirty="0" smtClean="0">
                <a:sym typeface="Wingdings"/>
              </a:rPr>
              <a:t>How do we experience this Rescue?</a:t>
            </a:r>
          </a:p>
          <a:p>
            <a:endParaRPr lang="en-US" b="1" dirty="0">
              <a:sym typeface="Wingdings"/>
            </a:endParaRPr>
          </a:p>
          <a:p>
            <a:r>
              <a:rPr lang="en-US" dirty="0" smtClean="0">
                <a:sym typeface="Wingdings"/>
              </a:rPr>
              <a:t>Follow Jesus Christ, the King of your life, in faith from this day forward</a:t>
            </a:r>
          </a:p>
          <a:p>
            <a:pPr marL="285750" indent="-285750">
              <a:buFont typeface="Arial"/>
              <a:buChar char="•"/>
            </a:pPr>
            <a:r>
              <a:rPr lang="en-US" dirty="0" smtClean="0">
                <a:sym typeface="Wingdings"/>
              </a:rPr>
              <a:t>Your allegiance is now to Him. He is the King of your life. </a:t>
            </a:r>
          </a:p>
          <a:p>
            <a:endParaRPr lang="en-US" dirty="0">
              <a:sym typeface="Wingdings"/>
            </a:endParaRPr>
          </a:p>
          <a:p>
            <a:r>
              <a:rPr lang="en-US" dirty="0" smtClean="0">
                <a:sym typeface="Wingdings"/>
              </a:rPr>
              <a:t>The greatest rescue of all time was the rescue of human souls from the darkness of the enemy’s camp. God planned for our rescue, made the arrangements, and stopped at nothing to accomplish it. </a:t>
            </a:r>
          </a:p>
          <a:p>
            <a:pPr marL="285750" indent="-285750">
              <a:buFont typeface="Arial"/>
              <a:buChar char="•"/>
            </a:pPr>
            <a:endParaRPr lang="en-US" dirty="0" smtClean="0">
              <a:sym typeface="Wingdings"/>
            </a:endParaRPr>
          </a:p>
        </p:txBody>
      </p:sp>
    </p:spTree>
    <p:extLst>
      <p:ext uri="{BB962C8B-B14F-4D97-AF65-F5344CB8AC3E}">
        <p14:creationId xmlns:p14="http://schemas.microsoft.com/office/powerpoint/2010/main" val="283121611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296919"/>
            <a:ext cx="4057586" cy="5078314"/>
          </a:xfrm>
          <a:prstGeom prst="rect">
            <a:avLst/>
          </a:prstGeom>
          <a:noFill/>
        </p:spPr>
        <p:txBody>
          <a:bodyPr wrap="square" rtlCol="0">
            <a:spAutoFit/>
          </a:bodyPr>
          <a:lstStyle/>
          <a:p>
            <a:endParaRPr lang="en-US" b="1" dirty="0" smtClean="0">
              <a:sym typeface="Wingdings"/>
            </a:endParaRPr>
          </a:p>
          <a:p>
            <a:r>
              <a:rPr lang="en-US" b="1" dirty="0" smtClean="0">
                <a:sym typeface="Wingdings"/>
              </a:rPr>
              <a:t>What Will The Future Hold  Restoration</a:t>
            </a:r>
          </a:p>
          <a:p>
            <a:endParaRPr lang="en-US" b="1" dirty="0">
              <a:sym typeface="Wingdings"/>
            </a:endParaRPr>
          </a:p>
          <a:p>
            <a:r>
              <a:rPr lang="en-US" dirty="0" smtClean="0">
                <a:sym typeface="Wingdings"/>
              </a:rPr>
              <a:t>“Creatures are not born with desires unless satisfaction for those desires exist. A baby feels hunger: well, there is such a thing as food. A duckling wants to swim: well, there is such thing as water. Men feel sexual desire: well, there is such a thing as sex. If I discover within myself a desire which no experience in this world can satisfy, the most probable explanation is that I was made for another world” C. S. Lewis</a:t>
            </a:r>
          </a:p>
          <a:p>
            <a:endParaRPr lang="en-US" dirty="0" smtClean="0">
              <a:sym typeface="Wingdings"/>
            </a:endParaRPr>
          </a:p>
        </p:txBody>
      </p:sp>
    </p:spTree>
    <p:extLst>
      <p:ext uri="{BB962C8B-B14F-4D97-AF65-F5344CB8AC3E}">
        <p14:creationId xmlns:p14="http://schemas.microsoft.com/office/powerpoint/2010/main" val="104366829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296919"/>
            <a:ext cx="4057586" cy="6463309"/>
          </a:xfrm>
          <a:prstGeom prst="rect">
            <a:avLst/>
          </a:prstGeom>
          <a:noFill/>
        </p:spPr>
        <p:txBody>
          <a:bodyPr wrap="square" rtlCol="0">
            <a:spAutoFit/>
          </a:bodyPr>
          <a:lstStyle/>
          <a:p>
            <a:r>
              <a:rPr lang="en-US" b="1" dirty="0" smtClean="0">
                <a:sym typeface="Wingdings"/>
              </a:rPr>
              <a:t>God Is Making All Things New</a:t>
            </a:r>
          </a:p>
          <a:p>
            <a:endParaRPr lang="en-US" dirty="0">
              <a:sym typeface="Wingdings"/>
            </a:endParaRPr>
          </a:p>
          <a:p>
            <a:r>
              <a:rPr lang="en-US" dirty="0" smtClean="0">
                <a:sym typeface="Wingdings"/>
              </a:rPr>
              <a:t>God has promised a complete restoration of humanity (Rev 21:5)</a:t>
            </a:r>
          </a:p>
          <a:p>
            <a:endParaRPr lang="en-US" dirty="0" smtClean="0">
              <a:sym typeface="Wingdings"/>
            </a:endParaRPr>
          </a:p>
          <a:p>
            <a:pPr marL="285750" indent="-285750">
              <a:buFont typeface="Arial"/>
              <a:buChar char="•"/>
            </a:pPr>
            <a:r>
              <a:rPr lang="en-US" dirty="0" smtClean="0">
                <a:sym typeface="Wingdings"/>
              </a:rPr>
              <a:t>Restored spiritually  1 John 3:2</a:t>
            </a:r>
          </a:p>
          <a:p>
            <a:endParaRPr lang="en-US" dirty="0">
              <a:sym typeface="Wingdings"/>
            </a:endParaRPr>
          </a:p>
          <a:p>
            <a:pPr marL="285750" indent="-285750">
              <a:buFont typeface="Arial"/>
              <a:buChar char="•"/>
            </a:pPr>
            <a:r>
              <a:rPr lang="en-US" dirty="0" smtClean="0">
                <a:sym typeface="Wingdings"/>
              </a:rPr>
              <a:t>Restored physically  Rev 21:4-5</a:t>
            </a:r>
          </a:p>
          <a:p>
            <a:pPr marL="285750" indent="-285750">
              <a:buFont typeface="Arial"/>
              <a:buChar char="•"/>
            </a:pPr>
            <a:endParaRPr lang="en-US" dirty="0" smtClean="0">
              <a:sym typeface="Wingdings"/>
            </a:endParaRPr>
          </a:p>
          <a:p>
            <a:pPr marL="285750" indent="-285750">
              <a:buFont typeface="Arial"/>
              <a:buChar char="•"/>
            </a:pPr>
            <a:r>
              <a:rPr lang="en-US" dirty="0" smtClean="0">
                <a:sym typeface="Wingdings"/>
              </a:rPr>
              <a:t>Restored socially  Rev 7:9</a:t>
            </a:r>
          </a:p>
          <a:p>
            <a:pPr marL="285750" indent="-285750">
              <a:buFont typeface="Arial"/>
              <a:buChar char="•"/>
            </a:pPr>
            <a:endParaRPr lang="en-US" dirty="0" smtClean="0">
              <a:sym typeface="Wingdings"/>
            </a:endParaRPr>
          </a:p>
          <a:p>
            <a:pPr marL="285750" indent="-285750">
              <a:buFont typeface="Arial"/>
              <a:buChar char="•"/>
            </a:pPr>
            <a:r>
              <a:rPr lang="en-US" dirty="0" smtClean="0">
                <a:sym typeface="Wingdings"/>
              </a:rPr>
              <a:t>Restored emotionally  Rev 7:17, 21:4</a:t>
            </a:r>
          </a:p>
          <a:p>
            <a:pPr marL="285750" indent="-285750">
              <a:buFont typeface="Arial"/>
              <a:buChar char="•"/>
            </a:pPr>
            <a:endParaRPr lang="en-US" dirty="0" smtClean="0">
              <a:sym typeface="Wingdings"/>
            </a:endParaRPr>
          </a:p>
          <a:p>
            <a:pPr marL="285750" indent="-285750">
              <a:buFont typeface="Arial"/>
              <a:buChar char="•"/>
            </a:pPr>
            <a:r>
              <a:rPr lang="en-US" dirty="0" smtClean="0">
                <a:sym typeface="Wingdings"/>
              </a:rPr>
              <a:t>Restored morally  Gal 3:28</a:t>
            </a:r>
          </a:p>
          <a:p>
            <a:pPr marL="285750" indent="-285750">
              <a:buFont typeface="Arial"/>
              <a:buChar char="•"/>
            </a:pPr>
            <a:endParaRPr lang="en-US" dirty="0">
              <a:sym typeface="Wingdings"/>
            </a:endParaRPr>
          </a:p>
          <a:p>
            <a:r>
              <a:rPr lang="en-US" dirty="0" smtClean="0">
                <a:sym typeface="Wingdings"/>
              </a:rPr>
              <a:t>Read Rev 22:3-5</a:t>
            </a:r>
          </a:p>
          <a:p>
            <a:pPr marL="285750" indent="-285750">
              <a:buFont typeface="Arial"/>
              <a:buChar char="•"/>
            </a:pPr>
            <a:r>
              <a:rPr lang="en-US" dirty="0" smtClean="0">
                <a:sym typeface="Wingdings"/>
              </a:rPr>
              <a:t>We’ll serve God without hindrance, no more curse, no more darkness, nothing to fear and we will reign</a:t>
            </a:r>
          </a:p>
          <a:p>
            <a:endParaRPr lang="en-US" dirty="0" smtClean="0">
              <a:sym typeface="Wingdings"/>
            </a:endParaRPr>
          </a:p>
          <a:p>
            <a:r>
              <a:rPr lang="en-US" dirty="0" smtClean="0">
                <a:sym typeface="Wingdings"/>
              </a:rPr>
              <a:t>Who can do this  Rev 5:9 </a:t>
            </a:r>
          </a:p>
        </p:txBody>
      </p:sp>
    </p:spTree>
    <p:extLst>
      <p:ext uri="{BB962C8B-B14F-4D97-AF65-F5344CB8AC3E}">
        <p14:creationId xmlns:p14="http://schemas.microsoft.com/office/powerpoint/2010/main" val="30309533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296919"/>
            <a:ext cx="4057586" cy="5632312"/>
          </a:xfrm>
          <a:prstGeom prst="rect">
            <a:avLst/>
          </a:prstGeom>
          <a:noFill/>
        </p:spPr>
        <p:txBody>
          <a:bodyPr wrap="square" rtlCol="0">
            <a:spAutoFit/>
          </a:bodyPr>
          <a:lstStyle/>
          <a:p>
            <a:r>
              <a:rPr lang="en-US" b="1" dirty="0" smtClean="0">
                <a:sym typeface="Wingdings"/>
              </a:rPr>
              <a:t>Thoughts On Sharing Christ</a:t>
            </a:r>
          </a:p>
          <a:p>
            <a:endParaRPr lang="en-US" b="1" dirty="0">
              <a:sym typeface="Wingdings"/>
            </a:endParaRPr>
          </a:p>
          <a:p>
            <a:r>
              <a:rPr lang="en-US" dirty="0" smtClean="0">
                <a:sym typeface="Wingdings"/>
              </a:rPr>
              <a:t>Gospel presentation vs. Gospel conversation </a:t>
            </a:r>
          </a:p>
          <a:p>
            <a:pPr marL="285750" indent="-285750">
              <a:buFont typeface="Arial"/>
              <a:buChar char="•"/>
            </a:pPr>
            <a:r>
              <a:rPr lang="en-US" dirty="0" smtClean="0">
                <a:sym typeface="Wingdings"/>
              </a:rPr>
              <a:t>Dialogue not monologue</a:t>
            </a:r>
          </a:p>
          <a:p>
            <a:endParaRPr lang="en-US" dirty="0">
              <a:sym typeface="Wingdings"/>
            </a:endParaRPr>
          </a:p>
          <a:p>
            <a:r>
              <a:rPr lang="en-US" dirty="0" smtClean="0">
                <a:sym typeface="Wingdings"/>
              </a:rPr>
              <a:t>See people as image-bearers </a:t>
            </a:r>
          </a:p>
          <a:p>
            <a:pPr marL="285750" indent="-285750">
              <a:buFont typeface="Arial"/>
              <a:buChar char="•"/>
            </a:pPr>
            <a:r>
              <a:rPr lang="en-US" dirty="0" smtClean="0">
                <a:sym typeface="Wingdings"/>
              </a:rPr>
              <a:t>Perfect  broken  created  renewed</a:t>
            </a:r>
          </a:p>
          <a:p>
            <a:pPr marL="285750" indent="-285750">
              <a:buFont typeface="Arial"/>
              <a:buChar char="•"/>
            </a:pPr>
            <a:endParaRPr lang="en-US" dirty="0">
              <a:sym typeface="Wingdings"/>
            </a:endParaRPr>
          </a:p>
          <a:p>
            <a:r>
              <a:rPr lang="en-US" dirty="0" smtClean="0">
                <a:sym typeface="Wingdings"/>
              </a:rPr>
              <a:t>Gospel conversations are typically carried on in the midst of relationships</a:t>
            </a:r>
          </a:p>
          <a:p>
            <a:pPr marL="285750" indent="-285750">
              <a:buFont typeface="Arial"/>
              <a:buChar char="•"/>
            </a:pPr>
            <a:r>
              <a:rPr lang="en-US" dirty="0" smtClean="0">
                <a:sym typeface="Wingdings"/>
              </a:rPr>
              <a:t>God is relational; He pursued us when we were rebels—we should do the same</a:t>
            </a:r>
          </a:p>
          <a:p>
            <a:pPr marL="285750" indent="-285750">
              <a:buFont typeface="Arial"/>
              <a:buChar char="•"/>
            </a:pPr>
            <a:endParaRPr lang="en-US" dirty="0">
              <a:sym typeface="Wingdings"/>
            </a:endParaRPr>
          </a:p>
          <a:p>
            <a:r>
              <a:rPr lang="en-US" dirty="0" smtClean="0">
                <a:sym typeface="Wingdings"/>
              </a:rPr>
              <a:t>Determine your circle of influence</a:t>
            </a:r>
          </a:p>
          <a:p>
            <a:pPr marL="285750" indent="-285750">
              <a:buFont typeface="Arial"/>
              <a:buChar char="•"/>
            </a:pPr>
            <a:r>
              <a:rPr lang="en-US" dirty="0" smtClean="0">
                <a:sym typeface="Wingdings"/>
              </a:rPr>
              <a:t>God has placed you where you are to live out this story </a:t>
            </a:r>
          </a:p>
        </p:txBody>
      </p:sp>
    </p:spTree>
    <p:extLst>
      <p:ext uri="{BB962C8B-B14F-4D97-AF65-F5344CB8AC3E}">
        <p14:creationId xmlns:p14="http://schemas.microsoft.com/office/powerpoint/2010/main" val="367797732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296919"/>
            <a:ext cx="4057586" cy="6740308"/>
          </a:xfrm>
          <a:prstGeom prst="rect">
            <a:avLst/>
          </a:prstGeom>
          <a:noFill/>
        </p:spPr>
        <p:txBody>
          <a:bodyPr wrap="square" rtlCol="0">
            <a:spAutoFit/>
          </a:bodyPr>
          <a:lstStyle/>
          <a:p>
            <a:r>
              <a:rPr lang="en-US" b="1" dirty="0" smtClean="0">
                <a:sym typeface="Wingdings"/>
              </a:rPr>
              <a:t>Practical Tips For Sharing The Story</a:t>
            </a:r>
          </a:p>
          <a:p>
            <a:endParaRPr lang="en-US" b="1" dirty="0">
              <a:sym typeface="Wingdings"/>
            </a:endParaRPr>
          </a:p>
          <a:p>
            <a:pPr marL="285750" indent="-285750">
              <a:buFont typeface="Arial"/>
              <a:buChar char="•"/>
            </a:pPr>
            <a:r>
              <a:rPr lang="en-US" dirty="0" smtClean="0">
                <a:sym typeface="Wingdings"/>
              </a:rPr>
              <a:t>Know the Story You Are In</a:t>
            </a:r>
          </a:p>
          <a:p>
            <a:pPr marL="285750" indent="-285750">
              <a:buFont typeface="Arial"/>
              <a:buChar char="•"/>
            </a:pPr>
            <a:endParaRPr lang="en-US" dirty="0">
              <a:sym typeface="Wingdings"/>
            </a:endParaRPr>
          </a:p>
          <a:p>
            <a:pPr marL="285750" indent="-285750">
              <a:buFont typeface="Arial"/>
              <a:buChar char="•"/>
            </a:pPr>
            <a:r>
              <a:rPr lang="en-US" dirty="0" smtClean="0">
                <a:sym typeface="Wingdings"/>
              </a:rPr>
              <a:t>Know it Well </a:t>
            </a:r>
          </a:p>
          <a:p>
            <a:endParaRPr lang="en-US" dirty="0">
              <a:sym typeface="Wingdings"/>
            </a:endParaRPr>
          </a:p>
          <a:p>
            <a:pPr marL="285750" indent="-285750">
              <a:buFont typeface="Arial"/>
              <a:buChar char="•"/>
            </a:pPr>
            <a:r>
              <a:rPr lang="en-US" dirty="0" smtClean="0">
                <a:sym typeface="Wingdings"/>
              </a:rPr>
              <a:t>Share it with Enthusiasm</a:t>
            </a:r>
          </a:p>
          <a:p>
            <a:pPr marL="285750" indent="-285750">
              <a:buFont typeface="Arial"/>
              <a:buChar char="•"/>
            </a:pPr>
            <a:endParaRPr lang="en-US" dirty="0">
              <a:sym typeface="Wingdings"/>
            </a:endParaRPr>
          </a:p>
          <a:p>
            <a:pPr marL="285750" indent="-285750">
              <a:buFont typeface="Arial"/>
              <a:buChar char="•"/>
            </a:pPr>
            <a:r>
              <a:rPr lang="en-US" dirty="0" smtClean="0">
                <a:sym typeface="Wingdings"/>
              </a:rPr>
              <a:t>Pray for appointments, clarity of speech and boldness</a:t>
            </a:r>
          </a:p>
          <a:p>
            <a:pPr marL="285750" indent="-285750">
              <a:buFont typeface="Arial"/>
              <a:buChar char="•"/>
            </a:pPr>
            <a:endParaRPr lang="en-US" dirty="0">
              <a:sym typeface="Wingdings"/>
            </a:endParaRPr>
          </a:p>
          <a:p>
            <a:pPr marL="285750" indent="-285750">
              <a:buFont typeface="Arial"/>
              <a:buChar char="•"/>
            </a:pPr>
            <a:r>
              <a:rPr lang="en-US" dirty="0" smtClean="0">
                <a:sym typeface="Wingdings"/>
              </a:rPr>
              <a:t>Be gracious in conduct, words and listening </a:t>
            </a:r>
          </a:p>
          <a:p>
            <a:pPr marL="285750" indent="-285750">
              <a:buFont typeface="Arial"/>
              <a:buChar char="•"/>
            </a:pPr>
            <a:endParaRPr lang="en-US" dirty="0">
              <a:sym typeface="Wingdings"/>
            </a:endParaRPr>
          </a:p>
          <a:p>
            <a:pPr marL="285750" indent="-285750">
              <a:buFont typeface="Arial"/>
              <a:buChar char="•"/>
            </a:pPr>
            <a:r>
              <a:rPr lang="en-US" dirty="0" smtClean="0">
                <a:sym typeface="Wingdings"/>
              </a:rPr>
              <a:t>Be willing to just point them to Jesus</a:t>
            </a:r>
          </a:p>
          <a:p>
            <a:pPr marL="285750" indent="-285750">
              <a:buFont typeface="Arial"/>
              <a:buChar char="•"/>
            </a:pPr>
            <a:endParaRPr lang="en-US" dirty="0">
              <a:sym typeface="Wingdings"/>
            </a:endParaRPr>
          </a:p>
          <a:p>
            <a:pPr marL="285750" indent="-285750">
              <a:buFont typeface="Arial"/>
              <a:buChar char="•"/>
            </a:pPr>
            <a:r>
              <a:rPr lang="en-US" dirty="0" smtClean="0">
                <a:sym typeface="Wingdings"/>
              </a:rPr>
              <a:t>Be bold enough to share the Gospel</a:t>
            </a:r>
          </a:p>
          <a:p>
            <a:pPr marL="285750" indent="-285750">
              <a:buFont typeface="Arial"/>
              <a:buChar char="•"/>
            </a:pPr>
            <a:endParaRPr lang="en-US" dirty="0">
              <a:sym typeface="Wingdings"/>
            </a:endParaRPr>
          </a:p>
          <a:p>
            <a:pPr marL="285750" indent="-285750">
              <a:buFont typeface="Arial"/>
              <a:buChar char="•"/>
            </a:pPr>
            <a:r>
              <a:rPr lang="en-US" dirty="0" smtClean="0">
                <a:sym typeface="Wingdings"/>
              </a:rPr>
              <a:t>Let them exit graciously</a:t>
            </a:r>
          </a:p>
          <a:p>
            <a:r>
              <a:rPr lang="en-US" dirty="0" smtClean="0">
                <a:sym typeface="Wingdings"/>
              </a:rPr>
              <a:t> </a:t>
            </a:r>
          </a:p>
          <a:p>
            <a:pPr marL="285750" indent="-285750">
              <a:buFont typeface="Arial"/>
              <a:buChar char="•"/>
            </a:pPr>
            <a:r>
              <a:rPr lang="en-US" dirty="0" smtClean="0">
                <a:sym typeface="Wingdings"/>
              </a:rPr>
              <a:t>Do follow-up diligently</a:t>
            </a:r>
          </a:p>
          <a:p>
            <a:endParaRPr lang="en-US" dirty="0" smtClean="0">
              <a:sym typeface="Wingdings"/>
            </a:endParaRPr>
          </a:p>
        </p:txBody>
      </p:sp>
    </p:spTree>
    <p:extLst>
      <p:ext uri="{BB962C8B-B14F-4D97-AF65-F5344CB8AC3E}">
        <p14:creationId xmlns:p14="http://schemas.microsoft.com/office/powerpoint/2010/main" val="288349075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story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414" y="0"/>
            <a:ext cx="4591586" cy="6874350"/>
          </a:xfrm>
          <a:prstGeom prst="rect">
            <a:avLst/>
          </a:prstGeom>
        </p:spPr>
      </p:pic>
      <p:sp>
        <p:nvSpPr>
          <p:cNvPr id="5" name="TextBox 4"/>
          <p:cNvSpPr txBox="1"/>
          <p:nvPr/>
        </p:nvSpPr>
        <p:spPr>
          <a:xfrm>
            <a:off x="280402" y="296919"/>
            <a:ext cx="4057586" cy="7017307"/>
          </a:xfrm>
          <a:prstGeom prst="rect">
            <a:avLst/>
          </a:prstGeom>
          <a:noFill/>
        </p:spPr>
        <p:txBody>
          <a:bodyPr wrap="square" rtlCol="0">
            <a:spAutoFit/>
          </a:bodyPr>
          <a:lstStyle/>
          <a:p>
            <a:r>
              <a:rPr lang="en-US" dirty="0" smtClean="0">
                <a:sym typeface="Wingdings"/>
              </a:rPr>
              <a:t>Sign Ups for View the Story Cards</a:t>
            </a:r>
          </a:p>
          <a:p>
            <a:endParaRPr lang="en-US" dirty="0">
              <a:sym typeface="Wingdings"/>
            </a:endParaRPr>
          </a:p>
          <a:p>
            <a:pPr marL="342900" indent="-342900">
              <a:buFont typeface="+mj-lt"/>
              <a:buAutoNum type="arabicPeriod"/>
            </a:pPr>
            <a:r>
              <a:rPr lang="en-US" dirty="0" smtClean="0">
                <a:sym typeface="Wingdings"/>
              </a:rPr>
              <a:t>_________________________</a:t>
            </a:r>
          </a:p>
          <a:p>
            <a:pPr marL="342900" indent="-342900">
              <a:buFont typeface="+mj-lt"/>
              <a:buAutoNum type="arabicPeriod"/>
            </a:pPr>
            <a:endParaRPr lang="en-US" dirty="0" smtClean="0">
              <a:sym typeface="Wingdings"/>
            </a:endParaRPr>
          </a:p>
          <a:p>
            <a:pPr marL="342900" indent="-342900">
              <a:buFont typeface="+mj-lt"/>
              <a:buAutoNum type="arabicPeriod"/>
            </a:pPr>
            <a:r>
              <a:rPr lang="en-US" dirty="0" smtClean="0">
                <a:sym typeface="Wingdings"/>
              </a:rPr>
              <a:t>_________________________</a:t>
            </a:r>
          </a:p>
          <a:p>
            <a:pPr marL="342900" indent="-342900">
              <a:buFont typeface="+mj-lt"/>
              <a:buAutoNum type="arabicPeriod"/>
            </a:pPr>
            <a:endParaRPr lang="en-US" dirty="0">
              <a:sym typeface="Wingdings"/>
            </a:endParaRPr>
          </a:p>
          <a:p>
            <a:pPr marL="342900" indent="-342900">
              <a:buFont typeface="+mj-lt"/>
              <a:buAutoNum type="arabicPeriod"/>
            </a:pPr>
            <a:r>
              <a:rPr lang="en-US" dirty="0" smtClean="0">
                <a:sym typeface="Wingdings"/>
              </a:rPr>
              <a:t>_________________________</a:t>
            </a:r>
          </a:p>
          <a:p>
            <a:pPr marL="342900" indent="-342900">
              <a:buFont typeface="+mj-lt"/>
              <a:buAutoNum type="arabicPeriod"/>
            </a:pPr>
            <a:endParaRPr lang="en-US" dirty="0">
              <a:sym typeface="Wingdings"/>
            </a:endParaRPr>
          </a:p>
          <a:p>
            <a:pPr marL="342900" indent="-342900">
              <a:buFont typeface="+mj-lt"/>
              <a:buAutoNum type="arabicPeriod"/>
            </a:pPr>
            <a:r>
              <a:rPr lang="en-US" dirty="0" smtClean="0">
                <a:sym typeface="Wingdings"/>
              </a:rPr>
              <a:t>_________________________</a:t>
            </a:r>
          </a:p>
          <a:p>
            <a:pPr marL="342900" indent="-342900">
              <a:buFont typeface="+mj-lt"/>
              <a:buAutoNum type="arabicPeriod"/>
            </a:pPr>
            <a:endParaRPr lang="en-US" dirty="0">
              <a:sym typeface="Wingdings"/>
            </a:endParaRPr>
          </a:p>
          <a:p>
            <a:pPr marL="342900" indent="-342900">
              <a:buFont typeface="+mj-lt"/>
              <a:buAutoNum type="arabicPeriod"/>
            </a:pPr>
            <a:r>
              <a:rPr lang="en-US" dirty="0" smtClean="0">
                <a:sym typeface="Wingdings"/>
              </a:rPr>
              <a:t>_________________________</a:t>
            </a:r>
          </a:p>
          <a:p>
            <a:pPr marL="342900" indent="-342900">
              <a:buFont typeface="+mj-lt"/>
              <a:buAutoNum type="arabicPeriod"/>
            </a:pPr>
            <a:endParaRPr lang="en-US" dirty="0">
              <a:sym typeface="Wingdings"/>
            </a:endParaRPr>
          </a:p>
          <a:p>
            <a:pPr marL="342900" indent="-342900">
              <a:buFont typeface="+mj-lt"/>
              <a:buAutoNum type="arabicPeriod"/>
            </a:pPr>
            <a:r>
              <a:rPr lang="en-US" dirty="0" smtClean="0">
                <a:sym typeface="Wingdings"/>
              </a:rPr>
              <a:t>_________________________</a:t>
            </a:r>
          </a:p>
          <a:p>
            <a:pPr marL="342900" indent="-342900">
              <a:buFont typeface="+mj-lt"/>
              <a:buAutoNum type="arabicPeriod"/>
            </a:pPr>
            <a:endParaRPr lang="en-US" dirty="0">
              <a:sym typeface="Wingdings"/>
            </a:endParaRPr>
          </a:p>
          <a:p>
            <a:pPr marL="342900" indent="-342900">
              <a:buFont typeface="+mj-lt"/>
              <a:buAutoNum type="arabicPeriod"/>
            </a:pPr>
            <a:r>
              <a:rPr lang="en-US" dirty="0" smtClean="0">
                <a:sym typeface="Wingdings"/>
              </a:rPr>
              <a:t>_________________________</a:t>
            </a:r>
          </a:p>
          <a:p>
            <a:pPr marL="342900" indent="-342900">
              <a:buFont typeface="+mj-lt"/>
              <a:buAutoNum type="arabicPeriod"/>
            </a:pPr>
            <a:endParaRPr lang="en-US" dirty="0">
              <a:sym typeface="Wingdings"/>
            </a:endParaRPr>
          </a:p>
          <a:p>
            <a:pPr marL="342900" indent="-342900">
              <a:buFont typeface="+mj-lt"/>
              <a:buAutoNum type="arabicPeriod"/>
            </a:pPr>
            <a:r>
              <a:rPr lang="en-US" dirty="0" smtClean="0">
                <a:sym typeface="Wingdings"/>
              </a:rPr>
              <a:t>_________________________</a:t>
            </a:r>
          </a:p>
          <a:p>
            <a:pPr marL="342900" indent="-342900">
              <a:buFont typeface="+mj-lt"/>
              <a:buAutoNum type="arabicPeriod"/>
            </a:pPr>
            <a:endParaRPr lang="en-US" dirty="0">
              <a:sym typeface="Wingdings"/>
            </a:endParaRPr>
          </a:p>
          <a:p>
            <a:pPr marL="342900" indent="-342900">
              <a:buFont typeface="+mj-lt"/>
              <a:buAutoNum type="arabicPeriod"/>
            </a:pPr>
            <a:r>
              <a:rPr lang="en-US" dirty="0" smtClean="0">
                <a:sym typeface="Wingdings"/>
              </a:rPr>
              <a:t>_________________________</a:t>
            </a:r>
          </a:p>
          <a:p>
            <a:pPr marL="342900" indent="-342900">
              <a:buFont typeface="+mj-lt"/>
              <a:buAutoNum type="arabicPeriod"/>
            </a:pPr>
            <a:endParaRPr lang="en-US" dirty="0">
              <a:sym typeface="Wingdings"/>
            </a:endParaRPr>
          </a:p>
          <a:p>
            <a:pPr marL="342900" indent="-342900">
              <a:buFont typeface="+mj-lt"/>
              <a:buAutoNum type="arabicPeriod"/>
            </a:pPr>
            <a:r>
              <a:rPr lang="en-US" dirty="0" smtClean="0">
                <a:sym typeface="Wingdings"/>
              </a:rPr>
              <a:t>_________________________</a:t>
            </a:r>
          </a:p>
          <a:p>
            <a:pPr marL="342900" indent="-342900">
              <a:buFont typeface="+mj-lt"/>
              <a:buAutoNum type="arabicPeriod"/>
            </a:pPr>
            <a:endParaRPr lang="en-US" dirty="0">
              <a:sym typeface="Wingdings"/>
            </a:endParaRPr>
          </a:p>
          <a:p>
            <a:pPr marL="342900" indent="-342900">
              <a:buFont typeface="+mj-lt"/>
              <a:buAutoNum type="arabicPeriod"/>
            </a:pPr>
            <a:endParaRPr lang="en-US" dirty="0" smtClean="0">
              <a:sym typeface="Wingdings"/>
            </a:endParaRPr>
          </a:p>
          <a:p>
            <a:pPr marL="342900" indent="-342900">
              <a:buFont typeface="+mj-lt"/>
              <a:buAutoNum type="arabicPeriod"/>
            </a:pPr>
            <a:endParaRPr lang="en-US" dirty="0">
              <a:sym typeface="Wingdings"/>
            </a:endParaRPr>
          </a:p>
          <a:p>
            <a:pPr marL="342900" indent="-342900">
              <a:buFont typeface="+mj-lt"/>
              <a:buAutoNum type="arabicPeriod"/>
            </a:pPr>
            <a:endParaRPr lang="en-US" dirty="0" smtClean="0">
              <a:sym typeface="Wingdings"/>
            </a:endParaRPr>
          </a:p>
        </p:txBody>
      </p:sp>
    </p:spTree>
    <p:extLst>
      <p:ext uri="{BB962C8B-B14F-4D97-AF65-F5344CB8AC3E}">
        <p14:creationId xmlns:p14="http://schemas.microsoft.com/office/powerpoint/2010/main" val="950947438"/>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Austin.thmx</Template>
  <TotalTime>1692</TotalTime>
  <Words>1101</Words>
  <Application>Microsoft Macintosh PowerPoint</Application>
  <PresentationFormat>On-screen Show (4:3)</PresentationFormat>
  <Paragraphs>176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Austin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Millican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Nathan Millican</dc:creator>
  <cp:lastModifiedBy>Nathan Millican</cp:lastModifiedBy>
  <cp:revision>14</cp:revision>
  <cp:lastPrinted>2014-05-18T18:52:12Z</cp:lastPrinted>
  <dcterms:created xsi:type="dcterms:W3CDTF">2014-05-12T19:28:39Z</dcterms:created>
  <dcterms:modified xsi:type="dcterms:W3CDTF">2014-05-18T23:29:01Z</dcterms:modified>
</cp:coreProperties>
</file>